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8" r:id="rId3"/>
    <p:sldId id="298" r:id="rId4"/>
    <p:sldId id="299" r:id="rId5"/>
    <p:sldId id="296" r:id="rId6"/>
    <p:sldId id="259" r:id="rId7"/>
    <p:sldId id="260" r:id="rId8"/>
    <p:sldId id="261" r:id="rId9"/>
    <p:sldId id="262" r:id="rId10"/>
    <p:sldId id="285" r:id="rId11"/>
    <p:sldId id="283" r:id="rId12"/>
    <p:sldId id="284" r:id="rId13"/>
    <p:sldId id="264" r:id="rId14"/>
    <p:sldId id="265" r:id="rId15"/>
    <p:sldId id="277" r:id="rId16"/>
    <p:sldId id="266" r:id="rId17"/>
    <p:sldId id="267" r:id="rId18"/>
    <p:sldId id="270" r:id="rId19"/>
    <p:sldId id="271" r:id="rId20"/>
    <p:sldId id="272" r:id="rId21"/>
    <p:sldId id="273" r:id="rId22"/>
    <p:sldId id="274" r:id="rId23"/>
    <p:sldId id="280" r:id="rId24"/>
    <p:sldId id="281" r:id="rId25"/>
    <p:sldId id="263" r:id="rId26"/>
    <p:sldId id="286" r:id="rId27"/>
    <p:sldId id="288" r:id="rId28"/>
    <p:sldId id="287" r:id="rId29"/>
    <p:sldId id="289" r:id="rId30"/>
    <p:sldId id="290" r:id="rId31"/>
    <p:sldId id="291" r:id="rId32"/>
    <p:sldId id="293" r:id="rId33"/>
    <p:sldId id="294" r:id="rId34"/>
    <p:sldId id="292" r:id="rId35"/>
    <p:sldId id="295" r:id="rId36"/>
    <p:sldId id="297"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E7D7A-4FA1-4DFE-A2E8-297C2E21CBF9}" v="2" dt="2021-08-24T16:49:52.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7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 Shannon" userId="zLrZXz07yNsxAb+eXSfUF0NI157lw5xgRr0mWCUAZOY=" providerId="None" clId="Web-{55AE7D7A-4FA1-4DFE-A2E8-297C2E21CBF9}"/>
    <pc:docChg chg="addSld delSld">
      <pc:chgData name="Jerry Shannon" userId="zLrZXz07yNsxAb+eXSfUF0NI157lw5xgRr0mWCUAZOY=" providerId="None" clId="Web-{55AE7D7A-4FA1-4DFE-A2E8-297C2E21CBF9}" dt="2021-08-24T16:49:52.356" v="1"/>
      <pc:docMkLst>
        <pc:docMk/>
      </pc:docMkLst>
      <pc:sldChg chg="new del">
        <pc:chgData name="Jerry Shannon" userId="zLrZXz07yNsxAb+eXSfUF0NI157lw5xgRr0mWCUAZOY=" providerId="None" clId="Web-{55AE7D7A-4FA1-4DFE-A2E8-297C2E21CBF9}" dt="2021-08-24T16:49:52.356" v="1"/>
        <pc:sldMkLst>
          <pc:docMk/>
          <pc:sldMk cId="4093942139"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14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626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2800" b="0" i="0" u="none" strike="noStrike" cap="none">
                <a:solidFill>
                  <a:schemeClr val="dk1"/>
                </a:solidFill>
                <a:latin typeface="Calibri"/>
                <a:ea typeface="Calibri"/>
                <a:cs typeface="Calibri"/>
                <a:sym typeface="Calibri"/>
              </a:rPr>
              <a:t> it allows us to </a:t>
            </a:r>
            <a:r>
              <a:rPr lang="en-US" sz="2800" b="0" i="0" u="none" strike="noStrike" cap="none">
                <a:solidFill>
                  <a:srgbClr val="FF0000"/>
                </a:solidFill>
                <a:latin typeface="Calibri"/>
                <a:ea typeface="Calibri"/>
                <a:cs typeface="Calibri"/>
                <a:sym typeface="Calibri"/>
              </a:rPr>
              <a:t>repeat experiments</a:t>
            </a:r>
            <a:r>
              <a:rPr lang="en-US" sz="2800" b="0" i="0" u="none" strike="noStrike" cap="none">
                <a:solidFill>
                  <a:schemeClr val="dk1"/>
                </a:solidFill>
                <a:latin typeface="Calibri"/>
                <a:ea typeface="Calibri"/>
                <a:cs typeface="Calibri"/>
                <a:sym typeface="Calibri"/>
              </a:rPr>
              <a:t> in different times or different places</a:t>
            </a:r>
          </a:p>
          <a:p>
            <a:pPr marL="457200" marR="0" lvl="1" indent="0" algn="l" rtl="0">
              <a:spcBef>
                <a:spcPts val="0"/>
              </a:spcBef>
              <a:buSzPct val="25000"/>
              <a:buNone/>
            </a:pPr>
            <a:r>
              <a:rPr lang="en-US" sz="2400" b="0" i="0" u="none" strike="noStrike" cap="none">
                <a:solidFill>
                  <a:schemeClr val="dk1"/>
                </a:solidFill>
                <a:latin typeface="Calibri"/>
                <a:ea typeface="Calibri"/>
                <a:cs typeface="Calibri"/>
                <a:sym typeface="Calibri"/>
              </a:rPr>
              <a:t>to discover patterns, regularities, trends…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allows us to compare across places and times.</a:t>
            </a:r>
          </a:p>
        </p:txBody>
      </p:sp>
      <p:sp>
        <p:nvSpPr>
          <p:cNvPr id="125" name="Shape 1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165100" y="101600"/>
            <a:ext cx="878205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Stats in Geography:</a:t>
            </a:r>
          </a:p>
          <a:p>
            <a:pPr marL="0" marR="0" lvl="0" indent="0" algn="l" rtl="0">
              <a:spcBef>
                <a:spcPts val="0"/>
              </a:spcBef>
              <a:buSzPct val="25000"/>
              <a:buNone/>
            </a:pPr>
            <a:r>
              <a:rPr lang="en-US" sz="4800" dirty="0">
                <a:solidFill>
                  <a:srgbClr val="FFFF66"/>
                </a:solidFill>
                <a:latin typeface="Calibri"/>
                <a:ea typeface="Calibri"/>
                <a:cs typeface="Calibri"/>
                <a:sym typeface="Calibri"/>
              </a:rPr>
              <a:t>Often similar to other disciplines</a:t>
            </a:r>
          </a:p>
        </p:txBody>
      </p:sp>
      <p:pic>
        <p:nvPicPr>
          <p:cNvPr id="3074" name="Picture 2" descr="Image result for box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95330"/>
            <a:ext cx="4810839" cy="2833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atterplot trend 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4" y="3282090"/>
            <a:ext cx="2879725" cy="2971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2609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FFFF66"/>
                </a:solidFill>
                <a:latin typeface="Calibri"/>
                <a:ea typeface="Calibri"/>
                <a:cs typeface="Calibri"/>
                <a:sym typeface="Calibri"/>
              </a:rPr>
              <a:t>1. Methods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472347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2. Sources of our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Your thoughts on COVID and this semester</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2" name="Picture 1">
            <a:extLst>
              <a:ext uri="{FF2B5EF4-FFF2-40B4-BE49-F238E27FC236}">
                <a16:creationId xmlns:a16="http://schemas.microsoft.com/office/drawing/2014/main" id="{DAC40A8E-A486-4415-968A-08CD2B6FC276}"/>
              </a:ext>
            </a:extLst>
          </p:cNvPr>
          <p:cNvPicPr>
            <a:picLocks noChangeAspect="1"/>
          </p:cNvPicPr>
          <p:nvPr/>
        </p:nvPicPr>
        <p:blipFill>
          <a:blip r:embed="rId3"/>
          <a:stretch>
            <a:fillRect/>
          </a:stretch>
        </p:blipFill>
        <p:spPr>
          <a:xfrm>
            <a:off x="418606" y="1940253"/>
            <a:ext cx="8443602" cy="40291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1"/>
            <a:ext cx="6271967" cy="4997450"/>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4906715" y="2554111"/>
            <a:ext cx="3810000" cy="3962400"/>
          </a:xfrm>
          <a:prstGeom prst="rect">
            <a:avLst/>
          </a:prstGeom>
        </p:spPr>
      </p:pic>
    </p:spTree>
    <p:extLst>
      <p:ext uri="{BB962C8B-B14F-4D97-AF65-F5344CB8AC3E}">
        <p14:creationId xmlns:p14="http://schemas.microsoft.com/office/powerpoint/2010/main" val="258574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i="1" dirty="0">
                <a:solidFill>
                  <a:srgbClr val="FFFF66"/>
                </a:solidFill>
                <a:latin typeface="Calibri"/>
                <a:ea typeface="Calibri"/>
                <a:cs typeface="Calibri"/>
                <a:sym typeface="Calibri"/>
              </a:rPr>
              <a:t>qualitative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Your thoughts on COVID and this semester</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
        <p:nvSpPr>
          <p:cNvPr id="3" name="Rectangle 2">
            <a:extLst>
              <a:ext uri="{FF2B5EF4-FFF2-40B4-BE49-F238E27FC236}">
                <a16:creationId xmlns:a16="http://schemas.microsoft.com/office/drawing/2014/main" id="{3FBD3A76-1078-4478-BC75-16F65BE5CC36}"/>
              </a:ext>
            </a:extLst>
          </p:cNvPr>
          <p:cNvSpPr/>
          <p:nvPr/>
        </p:nvSpPr>
        <p:spPr>
          <a:xfrm>
            <a:off x="223705" y="1828800"/>
            <a:ext cx="8751194" cy="4708981"/>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FFFF66"/>
                </a:solidFill>
              </a:rPr>
              <a:t>I’m excited for the educational benefits of being in-person but worried that I will inevitably get sick and have to miss one or more weeks of class.</a:t>
            </a:r>
          </a:p>
          <a:p>
            <a:pPr marL="285750" indent="-285750">
              <a:buFont typeface="Arial" panose="020B0604020202020204" pitchFamily="34" charset="0"/>
              <a:buChar char="•"/>
            </a:pPr>
            <a:r>
              <a:rPr lang="en-US" sz="2000" dirty="0">
                <a:solidFill>
                  <a:srgbClr val="FFFF66"/>
                </a:solidFill>
              </a:rPr>
              <a:t>I am both excited about being back in person and concerned about being around so many people. I understand that masks and vaccines cannot be mandated, but the fact that so many will be either unvaccinated and/or unmasked is a constant concern. </a:t>
            </a:r>
          </a:p>
          <a:p>
            <a:pPr marL="285750" indent="-285750">
              <a:buFont typeface="Arial" panose="020B0604020202020204" pitchFamily="34" charset="0"/>
              <a:buChar char="•"/>
            </a:pPr>
            <a:r>
              <a:rPr lang="en-US" sz="2000" dirty="0">
                <a:solidFill>
                  <a:srgbClr val="FFFF66"/>
                </a:solidFill>
              </a:rPr>
              <a:t>I'm looking forward to in-person since I prefer it much more than virtual, but I'm not sure how conscious or caring others are about taking the necessary precautions to stay in-person. It would be great if things got better, but with different points of view people have on COVID, it could get worse, and we could end up back online :(</a:t>
            </a:r>
          </a:p>
          <a:p>
            <a:pPr marL="285750" indent="-285750">
              <a:buFont typeface="Arial" panose="020B0604020202020204" pitchFamily="34" charset="0"/>
              <a:buChar char="•"/>
            </a:pPr>
            <a:r>
              <a:rPr lang="en-US" sz="2000" dirty="0">
                <a:solidFill>
                  <a:srgbClr val="FFFF66"/>
                </a:solidFill>
              </a:rPr>
              <a:t>I really enjoy in person classes. I am hopeful that as more people get vaccinated the likelihood of getting </a:t>
            </a:r>
            <a:r>
              <a:rPr lang="en-US" sz="2000" dirty="0" err="1">
                <a:solidFill>
                  <a:srgbClr val="FFFF66"/>
                </a:solidFill>
              </a:rPr>
              <a:t>covid</a:t>
            </a:r>
            <a:r>
              <a:rPr lang="en-US" sz="2000" dirty="0">
                <a:solidFill>
                  <a:srgbClr val="FFFF66"/>
                </a:solidFill>
              </a:rPr>
              <a:t> from class will significantly decrease. I do hope that individuals will continue wearing their masks while in class. </a:t>
            </a:r>
          </a:p>
        </p:txBody>
      </p:sp>
    </p:spTree>
    <p:extLst>
      <p:ext uri="{BB962C8B-B14F-4D97-AF65-F5344CB8AC3E}">
        <p14:creationId xmlns:p14="http://schemas.microsoft.com/office/powerpoint/2010/main" val="3131914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Feedback with a general rating, but not tied to a grade</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154656"/>
            <a:ext cx="7772400" cy="1384995"/>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Install R/</a:t>
            </a:r>
            <a:r>
              <a:rPr lang="en-US" sz="2800" dirty="0" err="1">
                <a:solidFill>
                  <a:srgbClr val="FFFF66"/>
                </a:solidFill>
                <a:latin typeface="Calibri" panose="020F0502020204030204" pitchFamily="34" charset="0"/>
                <a:cs typeface="Calibri" panose="020F0502020204030204" pitchFamily="34" charset="0"/>
              </a:rPr>
              <a:t>Rstudio</a:t>
            </a:r>
            <a:r>
              <a:rPr lang="en-US" sz="2800" dirty="0">
                <a:solidFill>
                  <a:srgbClr val="FFFF66"/>
                </a:solidFill>
                <a:latin typeface="Calibri" panose="020F0502020204030204" pitchFamily="34" charset="0"/>
                <a:cs typeface="Calibri" panose="020F0502020204030204" pitchFamily="34" charset="0"/>
              </a:rPr>
              <a:t>/Git</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Clone the course repository (“repo”)</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lvl="0">
              <a:buClr>
                <a:srgbClr val="FFFF66"/>
              </a:buClr>
              <a:buSzPct val="25000"/>
            </a:pPr>
            <a:r>
              <a:rPr lang="en-US" sz="4000" dirty="0">
                <a:solidFill>
                  <a:srgbClr val="FFFF66"/>
                </a:solidFill>
              </a:rPr>
              <a:t>What, if anything, could we do as a class that would help you feel safer while in the classroom?</a:t>
            </a:r>
            <a:endParaRPr lang="en-US" sz="3959" dirty="0">
              <a:solidFill>
                <a:srgbClr val="FFFF66"/>
              </a:solidFill>
            </a:endParaRP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
        <p:nvSpPr>
          <p:cNvPr id="3" name="Rectangle 2">
            <a:extLst>
              <a:ext uri="{FF2B5EF4-FFF2-40B4-BE49-F238E27FC236}">
                <a16:creationId xmlns:a16="http://schemas.microsoft.com/office/drawing/2014/main" id="{3FBD3A76-1078-4478-BC75-16F65BE5CC36}"/>
              </a:ext>
            </a:extLst>
          </p:cNvPr>
          <p:cNvSpPr/>
          <p:nvPr/>
        </p:nvSpPr>
        <p:spPr>
          <a:xfrm>
            <a:off x="223705" y="1828800"/>
            <a:ext cx="8751194" cy="255454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FFFF66"/>
                </a:solidFill>
              </a:rPr>
              <a:t>Encouragement of students to wear masks and social distance, just taking caution in general to help protect everyone. </a:t>
            </a:r>
          </a:p>
          <a:p>
            <a:pPr marL="285750" indent="-285750">
              <a:buFont typeface="Arial" panose="020B0604020202020204" pitchFamily="34" charset="0"/>
              <a:buChar char="•"/>
            </a:pPr>
            <a:r>
              <a:rPr lang="en-US" sz="2000" dirty="0">
                <a:solidFill>
                  <a:srgbClr val="FFFF66"/>
                </a:solidFill>
              </a:rPr>
              <a:t>It would be really relieving if everyone in the class would be wearing masks (I understand it cannot be enforced)</a:t>
            </a:r>
          </a:p>
          <a:p>
            <a:pPr marL="285750" indent="-285750">
              <a:buFont typeface="Arial" panose="020B0604020202020204" pitchFamily="34" charset="0"/>
              <a:buChar char="•"/>
            </a:pPr>
            <a:r>
              <a:rPr lang="en-US" sz="2000" dirty="0">
                <a:solidFill>
                  <a:srgbClr val="FFFF66"/>
                </a:solidFill>
              </a:rPr>
              <a:t>I think the class room is set up perfectly.</a:t>
            </a:r>
          </a:p>
          <a:p>
            <a:pPr marL="285750" indent="-285750">
              <a:buFont typeface="Arial" panose="020B0604020202020204" pitchFamily="34" charset="0"/>
              <a:buChar char="•"/>
            </a:pPr>
            <a:r>
              <a:rPr lang="en-US" sz="2000" dirty="0">
                <a:solidFill>
                  <a:srgbClr val="FFFF66"/>
                </a:solidFill>
              </a:rPr>
              <a:t>Hopefully those who do not want to wear masks indoors will keep in one general area. I did enjoy that the vast majority of the class had masks on last week. I am vaccinated, so I feel more comfortable than if I weren't.</a:t>
            </a:r>
          </a:p>
        </p:txBody>
      </p:sp>
    </p:spTree>
    <p:extLst>
      <p:ext uri="{BB962C8B-B14F-4D97-AF65-F5344CB8AC3E}">
        <p14:creationId xmlns:p14="http://schemas.microsoft.com/office/powerpoint/2010/main" val="127538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49000" y="1690111"/>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a:solidFill>
                  <a:srgbClr val="FFFF66"/>
                </a:solidFill>
              </a:rPr>
              <a:t>What are the main </a:t>
            </a:r>
            <a:r>
              <a:rPr lang="en-US" sz="3959" b="1" i="1">
                <a:solidFill>
                  <a:srgbClr val="FFFF66"/>
                </a:solidFill>
              </a:rPr>
              <a:t>strengths</a:t>
            </a:r>
            <a:r>
              <a:rPr lang="en-US" sz="3959">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extLst>
      <p:ext uri="{BB962C8B-B14F-4D97-AF65-F5344CB8AC3E}">
        <p14:creationId xmlns:p14="http://schemas.microsoft.com/office/powerpoint/2010/main" val="2017414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Shape 111" descr="objectivity"/>
          <p:cNvPicPr preferRelativeResize="0"/>
          <p:nvPr/>
        </p:nvPicPr>
        <p:blipFill rotWithShape="1">
          <a:blip r:embed="rId3">
            <a:alphaModFix/>
          </a:blip>
          <a:srcRect/>
          <a:stretch/>
        </p:blipFill>
        <p:spPr>
          <a:xfrm>
            <a:off x="4047384" y="2130778"/>
            <a:ext cx="4602727" cy="4340225"/>
          </a:xfrm>
          <a:prstGeom prst="rect">
            <a:avLst/>
          </a:prstGeom>
          <a:noFill/>
          <a:ln>
            <a:noFill/>
          </a:ln>
        </p:spPr>
      </p:pic>
      <p:sp>
        <p:nvSpPr>
          <p:cNvPr id="5" name="Shape 127">
            <a:extLst>
              <a:ext uri="{FF2B5EF4-FFF2-40B4-BE49-F238E27FC236}">
                <a16:creationId xmlns:a16="http://schemas.microsoft.com/office/drawing/2014/main" id="{C4E2F5C0-CB2F-4AE5-BEC6-3E2312DD17D7}"/>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6" name="Shape 128">
            <a:extLst>
              <a:ext uri="{FF2B5EF4-FFF2-40B4-BE49-F238E27FC236}">
                <a16:creationId xmlns:a16="http://schemas.microsoft.com/office/drawing/2014/main" id="{EDAE7E00-DA16-4F08-A678-3857675544CE}"/>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1" dirty="0">
                <a:solidFill>
                  <a:srgbClr val="FFFF66"/>
                </a:solidFill>
                <a:latin typeface="Calibri"/>
                <a:ea typeface="Calibri"/>
                <a:cs typeface="Calibri"/>
                <a:sym typeface="Calibri"/>
              </a:rPr>
              <a:t>Objectivity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pic>
        <p:nvPicPr>
          <p:cNvPr id="121" name="Shape 121" descr="replication"/>
          <p:cNvPicPr preferRelativeResize="0"/>
          <p:nvPr/>
        </p:nvPicPr>
        <p:blipFill rotWithShape="1">
          <a:blip r:embed="rId3">
            <a:alphaModFix/>
          </a:blip>
          <a:srcRect/>
          <a:stretch/>
        </p:blipFill>
        <p:spPr>
          <a:xfrm>
            <a:off x="3837517" y="1492955"/>
            <a:ext cx="4538839" cy="4800600"/>
          </a:xfrm>
          <a:prstGeom prst="rect">
            <a:avLst/>
          </a:prstGeom>
          <a:noFill/>
          <a:ln>
            <a:noFill/>
          </a:ln>
        </p:spPr>
      </p:pic>
      <p:sp>
        <p:nvSpPr>
          <p:cNvPr id="6" name="Shape 127">
            <a:extLst>
              <a:ext uri="{FF2B5EF4-FFF2-40B4-BE49-F238E27FC236}">
                <a16:creationId xmlns:a16="http://schemas.microsoft.com/office/drawing/2014/main" id="{B117E455-B504-4BE8-960B-7BE26E4F194C}"/>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7" name="Shape 128">
            <a:extLst>
              <a:ext uri="{FF2B5EF4-FFF2-40B4-BE49-F238E27FC236}">
                <a16:creationId xmlns:a16="http://schemas.microsoft.com/office/drawing/2014/main" id="{F3D0AFE2-33B8-4EA1-B6E1-67F23FAD098B}"/>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Replication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sp>
        <p:nvSpPr>
          <p:cNvPr id="127" name="Shape 127"/>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28" name="Shape 128"/>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Comparison</a:t>
            </a:r>
          </a:p>
        </p:txBody>
      </p:sp>
      <p:pic>
        <p:nvPicPr>
          <p:cNvPr id="129" name="Shape 129" descr="benchpress"/>
          <p:cNvPicPr preferRelativeResize="0"/>
          <p:nvPr/>
        </p:nvPicPr>
        <p:blipFill rotWithShape="1">
          <a:blip r:embed="rId3">
            <a:alphaModFix/>
          </a:blip>
          <a:srcRect/>
          <a:stretch/>
        </p:blipFill>
        <p:spPr>
          <a:xfrm>
            <a:off x="3668889" y="1399337"/>
            <a:ext cx="5226755" cy="50873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36" name="Shape 136"/>
          <p:cNvSpPr txBox="1"/>
          <p:nvPr/>
        </p:nvSpPr>
        <p:spPr>
          <a:xfrm>
            <a:off x="708377" y="963378"/>
            <a:ext cx="2589169"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Comparison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Aggregation</a:t>
            </a:r>
          </a:p>
        </p:txBody>
      </p:sp>
      <p:pic>
        <p:nvPicPr>
          <p:cNvPr id="137" name="Shape 137" descr="http://www.medicine.mcgill.ca/epidemiology/hanley/tmp/DescriptiveStatistics/median_or_mean_height.gif"/>
          <p:cNvPicPr preferRelativeResize="0"/>
          <p:nvPr/>
        </p:nvPicPr>
        <p:blipFill rotWithShape="1">
          <a:blip r:embed="rId3">
            <a:alphaModFix/>
          </a:blip>
          <a:srcRect/>
          <a:stretch/>
        </p:blipFill>
        <p:spPr>
          <a:xfrm>
            <a:off x="4816902" y="1306689"/>
            <a:ext cx="3864419" cy="53339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3035</Words>
  <Application>Microsoft Office PowerPoint</Application>
  <PresentationFormat>On-screen Show (4:3)</PresentationFormat>
  <Paragraphs>322</Paragraphs>
  <Slides>36</Slides>
  <Notes>36</Notes>
  <HiddenSlides>1</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Numbers: What are they good for?</vt:lpstr>
      <vt:lpstr>Your thoughts on COVID and this semester</vt:lpstr>
      <vt:lpstr>Your thoughts on COVID and this semester</vt:lpstr>
      <vt:lpstr>What, if anything, could we do as a class that would help you feel safer while in the classroom?</vt:lpstr>
      <vt:lpstr>What are the main strengths of quantitative research/statistics?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25</cp:revision>
  <dcterms:modified xsi:type="dcterms:W3CDTF">2021-08-24T16:49:55Z</dcterms:modified>
</cp:coreProperties>
</file>